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9" r:id="rId3"/>
    <p:sldId id="257" r:id="rId4"/>
    <p:sldId id="258" r:id="rId5"/>
    <p:sldId id="262" r:id="rId6"/>
    <p:sldId id="264" r:id="rId7"/>
    <p:sldId id="268" r:id="rId8"/>
    <p:sldId id="265" r:id="rId9"/>
    <p:sldId id="266" r:id="rId10"/>
    <p:sldId id="267" r:id="rId11"/>
    <p:sldId id="263" r:id="rId12"/>
    <p:sldId id="270" r:id="rId13"/>
    <p:sldId id="260" r:id="rId14"/>
    <p:sldId id="261" r:id="rId15"/>
    <p:sldId id="259" r:id="rId1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CC00"/>
    <a:srgbClr val="CC9900"/>
    <a:srgbClr val="280F0E"/>
    <a:srgbClr val="341312"/>
    <a:srgbClr val="FAC090"/>
    <a:srgbClr val="339966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>
        <p:scale>
          <a:sx n="100" d="100"/>
          <a:sy n="100" d="100"/>
        </p:scale>
        <p:origin x="-294" y="-15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A7358-7D13-4EC6-9802-D0C1722489F9}" type="datetimeFigureOut">
              <a:rPr lang="en-US" smtClean="0"/>
              <a:pPr/>
              <a:t>8/28/2015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80898-668E-4238-B2CC-7CE29C0C53F3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A7358-7D13-4EC6-9802-D0C1722489F9}" type="datetimeFigureOut">
              <a:rPr lang="en-US" smtClean="0"/>
              <a:pPr/>
              <a:t>8/28/2015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80898-668E-4238-B2CC-7CE29C0C53F3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A7358-7D13-4EC6-9802-D0C1722489F9}" type="datetimeFigureOut">
              <a:rPr lang="en-US" smtClean="0"/>
              <a:pPr/>
              <a:t>8/28/2015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80898-668E-4238-B2CC-7CE29C0C53F3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A7358-7D13-4EC6-9802-D0C1722489F9}" type="datetimeFigureOut">
              <a:rPr lang="en-US" smtClean="0"/>
              <a:pPr/>
              <a:t>8/28/2015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80898-668E-4238-B2CC-7CE29C0C53F3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A7358-7D13-4EC6-9802-D0C1722489F9}" type="datetimeFigureOut">
              <a:rPr lang="en-US" smtClean="0"/>
              <a:pPr/>
              <a:t>8/28/2015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80898-668E-4238-B2CC-7CE29C0C53F3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A7358-7D13-4EC6-9802-D0C1722489F9}" type="datetimeFigureOut">
              <a:rPr lang="en-US" smtClean="0"/>
              <a:pPr/>
              <a:t>8/28/2015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80898-668E-4238-B2CC-7CE29C0C53F3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A7358-7D13-4EC6-9802-D0C1722489F9}" type="datetimeFigureOut">
              <a:rPr lang="en-US" smtClean="0"/>
              <a:pPr/>
              <a:t>8/28/2015</a:t>
            </a:fld>
            <a:endParaRPr lang="en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80898-668E-4238-B2CC-7CE29C0C53F3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A7358-7D13-4EC6-9802-D0C1722489F9}" type="datetimeFigureOut">
              <a:rPr lang="en-US" smtClean="0"/>
              <a:pPr/>
              <a:t>8/28/2015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80898-668E-4238-B2CC-7CE29C0C53F3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A7358-7D13-4EC6-9802-D0C1722489F9}" type="datetimeFigureOut">
              <a:rPr lang="en-US" smtClean="0"/>
              <a:pPr/>
              <a:t>8/28/2015</a:t>
            </a:fld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80898-668E-4238-B2CC-7CE29C0C53F3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A7358-7D13-4EC6-9802-D0C1722489F9}" type="datetimeFigureOut">
              <a:rPr lang="en-US" smtClean="0"/>
              <a:pPr/>
              <a:t>8/28/2015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80898-668E-4238-B2CC-7CE29C0C53F3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A7358-7D13-4EC6-9802-D0C1722489F9}" type="datetimeFigureOut">
              <a:rPr lang="en-US" smtClean="0"/>
              <a:pPr/>
              <a:t>8/28/2015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80898-668E-4238-B2CC-7CE29C0C53F3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2A7358-7D13-4EC6-9802-D0C1722489F9}" type="datetimeFigureOut">
              <a:rPr lang="en-US" smtClean="0"/>
              <a:pPr/>
              <a:t>8/28/2015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280898-668E-4238-B2CC-7CE29C0C53F3}" type="slidenum">
              <a:rPr lang="en-CA" smtClean="0"/>
              <a:pPr/>
              <a:t>‹#›</a:t>
            </a:fld>
            <a:endParaRPr lang="en-C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Picture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9139943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Picture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7620"/>
            <a:ext cx="9144000" cy="670275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Picture6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7620"/>
            <a:ext cx="9144000" cy="670275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500034" y="857232"/>
          <a:ext cx="8143933" cy="5333335"/>
        </p:xfrm>
        <a:graphic>
          <a:graphicData uri="http://schemas.openxmlformats.org/drawingml/2006/table">
            <a:tbl>
              <a:tblPr firstRow="1" bandRow="1">
                <a:tableStyleId>{2A488322-F2BA-4B5B-9748-0D474271808F}</a:tableStyleId>
              </a:tblPr>
              <a:tblGrid>
                <a:gridCol w="1345203"/>
                <a:gridCol w="727137"/>
                <a:gridCol w="1345203"/>
                <a:gridCol w="1345203"/>
                <a:gridCol w="727137"/>
                <a:gridCol w="727137"/>
                <a:gridCol w="1272490"/>
                <a:gridCol w="654423"/>
              </a:tblGrid>
              <a:tr h="686025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 b="1" dirty="0" smtClean="0"/>
                        <a:t>睡房</a:t>
                      </a:r>
                      <a:endParaRPr lang="en-CA" sz="2000" b="1" dirty="0"/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 b="1" dirty="0" smtClean="0"/>
                        <a:t>户型</a:t>
                      </a:r>
                      <a:endParaRPr lang="en-CA" sz="2000" b="1" dirty="0"/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 b="1" baseline="0" dirty="0" smtClean="0"/>
                        <a:t> </a:t>
                      </a:r>
                      <a:r>
                        <a:rPr lang="zh-CN" altLang="en-US" sz="2000" b="1" dirty="0" smtClean="0"/>
                        <a:t> </a:t>
                      </a:r>
                      <a:r>
                        <a:rPr lang="zh-CN" altLang="en-US" sz="2000" b="1" baseline="0" dirty="0" smtClean="0"/>
                        <a:t> </a:t>
                      </a:r>
                      <a:r>
                        <a:rPr lang="zh-CN" altLang="en-US" sz="2000" b="1" dirty="0" smtClean="0"/>
                        <a:t>面积</a:t>
                      </a:r>
                      <a:endParaRPr lang="en-US" altLang="zh-CN" sz="2000" b="1" dirty="0" smtClean="0"/>
                    </a:p>
                    <a:p>
                      <a:pPr algn="ctr"/>
                      <a:r>
                        <a:rPr lang="zh-CN" altLang="en-US" sz="1800" b="1" dirty="0" smtClean="0"/>
                        <a:t>（平方英呎）</a:t>
                      </a:r>
                      <a:endParaRPr lang="en-CA" sz="1800" b="1" dirty="0"/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 b="1" dirty="0" smtClean="0"/>
                        <a:t>  </a:t>
                      </a:r>
                      <a:r>
                        <a:rPr lang="zh-CN" altLang="en-US" sz="2000" b="1" dirty="0" smtClean="0"/>
                        <a:t>阳</a:t>
                      </a:r>
                      <a:r>
                        <a:rPr lang="zh-CN" altLang="en-US" sz="2000" b="1" dirty="0" smtClean="0"/>
                        <a:t>台面积</a:t>
                      </a:r>
                      <a:endParaRPr lang="en-US" altLang="zh-CN" sz="2000" b="1" dirty="0" smtClean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800" b="1" dirty="0" smtClean="0"/>
                        <a:t>（平方英呎）</a:t>
                      </a:r>
                      <a:endParaRPr lang="en-CA" sz="1800" b="1" dirty="0" smtClean="0"/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 b="1" dirty="0" smtClean="0"/>
                        <a:t>朝向</a:t>
                      </a:r>
                      <a:endParaRPr lang="en-CA" sz="2000" b="1" dirty="0"/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 b="1" dirty="0" smtClean="0"/>
                        <a:t>楼层</a:t>
                      </a:r>
                      <a:endParaRPr lang="en-CA" sz="2000" b="1" dirty="0"/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 b="1" dirty="0" smtClean="0"/>
                        <a:t>价格</a:t>
                      </a:r>
                      <a:endParaRPr lang="en-CA" sz="2000" b="1" dirty="0"/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 b="1" dirty="0" smtClean="0"/>
                        <a:t>车位</a:t>
                      </a:r>
                      <a:endParaRPr lang="en-CA" sz="2000" b="1" dirty="0"/>
                    </a:p>
                  </a:txBody>
                  <a:tcPr marL="45720" marR="45720" anchor="ctr"/>
                </a:tc>
              </a:tr>
              <a:tr h="464731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1</a:t>
                      </a:r>
                      <a:r>
                        <a:rPr lang="zh-CN" altLang="en-US" b="1" dirty="0" smtClean="0"/>
                        <a:t>睡房</a:t>
                      </a:r>
                      <a:endParaRPr lang="en-CA" b="1" dirty="0"/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E, E1</a:t>
                      </a:r>
                      <a:endParaRPr lang="en-CA" b="1" dirty="0"/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470-479</a:t>
                      </a:r>
                      <a:endParaRPr lang="en-CA" b="1" dirty="0"/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209-112</a:t>
                      </a:r>
                      <a:endParaRPr lang="en-CA" b="1" dirty="0"/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b="1" dirty="0" smtClean="0"/>
                        <a:t>北</a:t>
                      </a:r>
                      <a:endParaRPr lang="en-CA" b="1" dirty="0"/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6-25</a:t>
                      </a:r>
                      <a:endParaRPr lang="en-CA" b="1" dirty="0"/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$270,000</a:t>
                      </a:r>
                      <a:r>
                        <a:rPr lang="zh-CN" altLang="en-US" b="1" dirty="0" smtClean="0"/>
                        <a:t>起</a:t>
                      </a:r>
                      <a:endParaRPr lang="en-CA" b="1" dirty="0"/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1</a:t>
                      </a:r>
                      <a:endParaRPr lang="en-CA" b="1" dirty="0"/>
                    </a:p>
                  </a:txBody>
                  <a:tcPr marL="45720" marR="45720" anchor="ctr"/>
                </a:tc>
              </a:tr>
              <a:tr h="464731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1</a:t>
                      </a:r>
                      <a:r>
                        <a:rPr lang="zh-CN" altLang="en-US" b="1" dirty="0" smtClean="0"/>
                        <a:t>睡房</a:t>
                      </a:r>
                      <a:r>
                        <a:rPr lang="en-US" altLang="zh-CN" b="1" dirty="0" smtClean="0"/>
                        <a:t>+</a:t>
                      </a:r>
                      <a:r>
                        <a:rPr lang="zh-CN" altLang="en-US" b="1" dirty="0" smtClean="0"/>
                        <a:t>书房</a:t>
                      </a:r>
                      <a:endParaRPr lang="en-US" altLang="zh-CN" b="1" dirty="0" smtClean="0"/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G</a:t>
                      </a:r>
                      <a:endParaRPr lang="en-CA" b="1" dirty="0"/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533</a:t>
                      </a:r>
                      <a:endParaRPr lang="en-CA" b="1" dirty="0"/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139-213</a:t>
                      </a:r>
                      <a:endParaRPr lang="en-CA" b="1" dirty="0"/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b="1" dirty="0" smtClean="0"/>
                        <a:t>东</a:t>
                      </a:r>
                      <a:endParaRPr lang="en-CA" b="1" dirty="0"/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6-39</a:t>
                      </a:r>
                      <a:endParaRPr lang="en-CA" b="1" dirty="0"/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 smtClean="0"/>
                        <a:t>$320,000</a:t>
                      </a:r>
                      <a:r>
                        <a:rPr lang="zh-CN" altLang="en-US" b="1" dirty="0" smtClean="0"/>
                        <a:t>起</a:t>
                      </a:r>
                      <a:endParaRPr lang="en-CA" b="1" dirty="0" smtClean="0"/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1</a:t>
                      </a:r>
                      <a:endParaRPr lang="en-CA" b="1" dirty="0"/>
                    </a:p>
                  </a:txBody>
                  <a:tcPr marL="45720" marR="45720" anchor="ctr"/>
                </a:tc>
              </a:tr>
              <a:tr h="46473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dirty="0" smtClean="0"/>
                        <a:t>1</a:t>
                      </a:r>
                      <a:r>
                        <a:rPr lang="zh-CN" altLang="en-US" sz="1800" b="1" kern="1200" dirty="0" smtClean="0"/>
                        <a:t>睡房</a:t>
                      </a:r>
                      <a:r>
                        <a:rPr lang="en-US" altLang="zh-CN" sz="1800" b="1" kern="1200" dirty="0" smtClean="0"/>
                        <a:t>+</a:t>
                      </a:r>
                      <a:r>
                        <a:rPr lang="zh-CN" altLang="en-US" sz="1800" b="1" kern="1200" dirty="0" smtClean="0"/>
                        <a:t>书房</a:t>
                      </a:r>
                      <a:endParaRPr lang="en-US" altLang="zh-CN" sz="1800" b="1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800" b="1" kern="1200" dirty="0" smtClean="0"/>
                        <a:t>C</a:t>
                      </a:r>
                      <a:endParaRPr lang="en-CA" sz="1800" b="1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800" b="1" kern="1200" dirty="0" smtClean="0"/>
                        <a:t>570</a:t>
                      </a:r>
                      <a:endParaRPr lang="en-CA" sz="1800" b="1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800" b="1" kern="1200" dirty="0" smtClean="0"/>
                        <a:t>207-212</a:t>
                      </a:r>
                      <a:endParaRPr lang="en-CA" sz="1800" b="1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zh-CN" altLang="en-US" sz="1800" b="1" kern="1200" dirty="0" smtClean="0"/>
                        <a:t>西</a:t>
                      </a:r>
                      <a:endParaRPr lang="en-CA" sz="1800" b="1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800" b="1" kern="1200" dirty="0" smtClean="0"/>
                        <a:t>6-39</a:t>
                      </a:r>
                      <a:endParaRPr lang="en-CA" sz="1800" b="1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dirty="0" smtClean="0"/>
                        <a:t>$340,000</a:t>
                      </a:r>
                      <a:r>
                        <a:rPr lang="zh-CN" altLang="en-US" sz="1800" b="1" kern="1200" dirty="0" smtClean="0"/>
                        <a:t>起</a:t>
                      </a:r>
                      <a:endParaRPr lang="en-CA" sz="1800" b="1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800" b="1" kern="1200" dirty="0" smtClean="0"/>
                        <a:t>1</a:t>
                      </a:r>
                      <a:endParaRPr lang="en-CA" sz="1800" b="1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720" marR="45720" anchor="ctr"/>
                </a:tc>
              </a:tr>
              <a:tr h="46473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b="1" kern="1200" dirty="0" smtClean="0"/>
                        <a:t>2</a:t>
                      </a:r>
                      <a:r>
                        <a:rPr lang="zh-CN" altLang="en-US" sz="1800" b="1" kern="1200" dirty="0" smtClean="0"/>
                        <a:t>睡房</a:t>
                      </a:r>
                      <a:endParaRPr lang="en-CA" sz="1800" b="1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800" b="1" kern="1200" dirty="0" smtClean="0"/>
                        <a:t>F</a:t>
                      </a:r>
                      <a:endParaRPr lang="en-CA" sz="1800" b="1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800" b="1" kern="1200" dirty="0" smtClean="0"/>
                        <a:t>823</a:t>
                      </a:r>
                      <a:endParaRPr lang="en-CA" sz="1800" b="1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800" b="1" kern="1200" dirty="0" smtClean="0"/>
                        <a:t>345-590</a:t>
                      </a:r>
                      <a:endParaRPr lang="en-CA" sz="1800" b="1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zh-CN" altLang="en-US" sz="1800" b="1" kern="1200" dirty="0" smtClean="0"/>
                        <a:t>东北</a:t>
                      </a:r>
                      <a:endParaRPr lang="en-CA" sz="1800" b="1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800" b="1" kern="1200" dirty="0" smtClean="0"/>
                        <a:t>6-25</a:t>
                      </a:r>
                      <a:endParaRPr lang="en-CA" sz="1800" b="1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dirty="0" smtClean="0"/>
                        <a:t>$430,000</a:t>
                      </a:r>
                      <a:r>
                        <a:rPr lang="zh-CN" altLang="en-US" sz="1800" b="1" kern="1200" dirty="0" smtClean="0"/>
                        <a:t>起</a:t>
                      </a:r>
                      <a:endParaRPr lang="en-CA" sz="1800" b="1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800" b="1" kern="1200" dirty="0" smtClean="0"/>
                        <a:t>1</a:t>
                      </a:r>
                      <a:endParaRPr lang="en-CA" sz="1800" b="1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720" marR="45720" anchor="ctr"/>
                </a:tc>
              </a:tr>
              <a:tr h="46473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b="1" dirty="0" smtClean="0"/>
                        <a:t>2</a:t>
                      </a:r>
                      <a:r>
                        <a:rPr lang="zh-CN" altLang="en-US" b="1" dirty="0" smtClean="0"/>
                        <a:t>睡房</a:t>
                      </a:r>
                      <a:endParaRPr lang="en-CA" b="1" dirty="0" smtClean="0"/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="1" dirty="0" smtClean="0"/>
                        <a:t>K</a:t>
                      </a:r>
                      <a:endParaRPr lang="en-CA" b="1" dirty="0"/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830</a:t>
                      </a:r>
                      <a:endParaRPr lang="en-CA" b="1" dirty="0"/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381-997</a:t>
                      </a:r>
                      <a:endParaRPr lang="en-CA" b="1" dirty="0"/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b="1" dirty="0" smtClean="0"/>
                        <a:t>东北</a:t>
                      </a:r>
                      <a:endParaRPr lang="en-CA" b="1" dirty="0"/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26-39</a:t>
                      </a:r>
                      <a:endParaRPr lang="en-CA" b="1" dirty="0"/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 smtClean="0"/>
                        <a:t>$530,000</a:t>
                      </a:r>
                      <a:r>
                        <a:rPr lang="zh-CN" altLang="en-US" b="1" dirty="0" smtClean="0"/>
                        <a:t>起</a:t>
                      </a:r>
                      <a:endParaRPr lang="en-CA" b="1" dirty="0" smtClean="0"/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1</a:t>
                      </a:r>
                      <a:endParaRPr lang="en-CA" b="1" dirty="0"/>
                    </a:p>
                  </a:txBody>
                  <a:tcPr marL="45720" marR="45720" anchor="ctr"/>
                </a:tc>
              </a:tr>
              <a:tr h="46473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b="1" dirty="0" smtClean="0"/>
                        <a:t>2</a:t>
                      </a:r>
                      <a:r>
                        <a:rPr lang="zh-CN" altLang="en-US" b="1" dirty="0" smtClean="0"/>
                        <a:t>睡房</a:t>
                      </a:r>
                      <a:endParaRPr lang="en-CA" b="1" dirty="0" smtClean="0"/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A</a:t>
                      </a:r>
                      <a:endParaRPr lang="en-CA" b="1" dirty="0"/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758</a:t>
                      </a:r>
                      <a:endParaRPr lang="en-CA" b="1" dirty="0"/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350</a:t>
                      </a:r>
                      <a:endParaRPr lang="en-CA" b="1" dirty="0"/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b="1" dirty="0" smtClean="0"/>
                        <a:t>南</a:t>
                      </a:r>
                      <a:endParaRPr lang="en-CA" b="1" dirty="0"/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6-39</a:t>
                      </a:r>
                      <a:endParaRPr lang="en-CA" b="1" dirty="0"/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 smtClean="0"/>
                        <a:t>$430,000</a:t>
                      </a:r>
                      <a:r>
                        <a:rPr lang="zh-CN" altLang="en-US" b="1" dirty="0" smtClean="0"/>
                        <a:t>起</a:t>
                      </a:r>
                      <a:endParaRPr lang="en-CA" b="1" dirty="0" smtClean="0"/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1</a:t>
                      </a:r>
                      <a:endParaRPr lang="en-CA" b="1" dirty="0"/>
                    </a:p>
                  </a:txBody>
                  <a:tcPr marL="45720" marR="45720" anchor="ctr"/>
                </a:tc>
              </a:tr>
              <a:tr h="46473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b="1" dirty="0" smtClean="0"/>
                        <a:t>2</a:t>
                      </a:r>
                      <a:r>
                        <a:rPr lang="zh-CN" altLang="en-US" b="1" dirty="0" smtClean="0"/>
                        <a:t>睡房</a:t>
                      </a:r>
                      <a:endParaRPr lang="en-CA" b="1" dirty="0" smtClean="0"/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B</a:t>
                      </a:r>
                      <a:endParaRPr lang="en-CA" b="1" dirty="0"/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808</a:t>
                      </a:r>
                      <a:endParaRPr lang="en-CA" b="1" dirty="0"/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340-624</a:t>
                      </a:r>
                      <a:endParaRPr lang="en-CA" b="1" dirty="0"/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b="1" dirty="0" smtClean="0"/>
                        <a:t>西南</a:t>
                      </a:r>
                      <a:endParaRPr lang="en-CA" b="1" dirty="0"/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6-39</a:t>
                      </a:r>
                      <a:endParaRPr lang="en-CA" b="1" dirty="0"/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 smtClean="0"/>
                        <a:t>$450,000</a:t>
                      </a:r>
                      <a:r>
                        <a:rPr lang="zh-CN" altLang="en-US" b="1" dirty="0" smtClean="0"/>
                        <a:t>起</a:t>
                      </a:r>
                      <a:endParaRPr lang="en-CA" b="1" dirty="0" smtClean="0"/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1</a:t>
                      </a:r>
                      <a:endParaRPr lang="en-CA" b="1" dirty="0"/>
                    </a:p>
                  </a:txBody>
                  <a:tcPr marL="45720" marR="45720" anchor="ctr"/>
                </a:tc>
              </a:tr>
              <a:tr h="46473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b="1" dirty="0" smtClean="0"/>
                        <a:t>2</a:t>
                      </a:r>
                      <a:r>
                        <a:rPr lang="zh-CN" altLang="en-US" b="1" dirty="0" smtClean="0"/>
                        <a:t>睡房</a:t>
                      </a:r>
                      <a:endParaRPr lang="en-CA" b="1" dirty="0" smtClean="0"/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D</a:t>
                      </a:r>
                      <a:endParaRPr lang="en-CA" b="1" dirty="0"/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774</a:t>
                      </a:r>
                      <a:endParaRPr lang="en-CA" b="1" dirty="0"/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344-732</a:t>
                      </a:r>
                      <a:endParaRPr lang="en-CA" b="1" dirty="0"/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b="1" dirty="0" smtClean="0"/>
                        <a:t>西北</a:t>
                      </a:r>
                      <a:endParaRPr lang="en-CA" b="1" dirty="0"/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6-39</a:t>
                      </a:r>
                      <a:endParaRPr lang="en-CA" b="1" dirty="0"/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 smtClean="0"/>
                        <a:t>$420,000</a:t>
                      </a:r>
                      <a:r>
                        <a:rPr lang="zh-CN" altLang="en-US" b="1" dirty="0" smtClean="0"/>
                        <a:t>起</a:t>
                      </a:r>
                      <a:endParaRPr lang="en-CA" b="1" dirty="0" smtClean="0"/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1</a:t>
                      </a:r>
                      <a:endParaRPr lang="en-CA" b="1" dirty="0"/>
                    </a:p>
                  </a:txBody>
                  <a:tcPr marL="45720" marR="45720" anchor="ctr"/>
                </a:tc>
              </a:tr>
              <a:tr h="46473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b="1" dirty="0" smtClean="0"/>
                        <a:t>2</a:t>
                      </a:r>
                      <a:r>
                        <a:rPr lang="zh-CN" altLang="en-US" b="1" dirty="0" smtClean="0"/>
                        <a:t>睡房</a:t>
                      </a:r>
                      <a:endParaRPr lang="en-CA" b="1" dirty="0" smtClean="0"/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J</a:t>
                      </a:r>
                      <a:endParaRPr lang="en-CA" b="1" dirty="0"/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715</a:t>
                      </a:r>
                      <a:endParaRPr lang="en-CA" b="1" dirty="0"/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207-309</a:t>
                      </a:r>
                      <a:endParaRPr lang="en-CA" b="1" dirty="0"/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b="1" dirty="0" smtClean="0"/>
                        <a:t>北</a:t>
                      </a:r>
                      <a:endParaRPr lang="en-CA" b="1" dirty="0"/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26-39</a:t>
                      </a:r>
                      <a:endParaRPr lang="en-CA" b="1" dirty="0"/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 smtClean="0"/>
                        <a:t>$470,000</a:t>
                      </a:r>
                      <a:r>
                        <a:rPr lang="zh-CN" altLang="en-US" b="1" dirty="0" smtClean="0"/>
                        <a:t>起</a:t>
                      </a:r>
                      <a:endParaRPr lang="en-CA" b="1" dirty="0" smtClean="0"/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1</a:t>
                      </a:r>
                      <a:endParaRPr lang="en-CA" b="1" dirty="0"/>
                    </a:p>
                  </a:txBody>
                  <a:tcPr marL="45720" marR="45720" anchor="ctr"/>
                </a:tc>
              </a:tr>
              <a:tr h="46473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b="1" dirty="0" smtClean="0"/>
                        <a:t>3</a:t>
                      </a:r>
                      <a:r>
                        <a:rPr lang="zh-CN" altLang="en-US" b="1" dirty="0" smtClean="0"/>
                        <a:t>睡房</a:t>
                      </a:r>
                      <a:endParaRPr lang="en-CA" b="1" dirty="0" smtClean="0"/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H</a:t>
                      </a:r>
                      <a:endParaRPr lang="en-CA" b="1" dirty="0"/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907</a:t>
                      </a:r>
                      <a:endParaRPr lang="en-CA" b="1" dirty="0"/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369</a:t>
                      </a:r>
                      <a:endParaRPr lang="en-CA" b="1" dirty="0"/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b="1" dirty="0" smtClean="0"/>
                        <a:t>东南</a:t>
                      </a:r>
                      <a:endParaRPr lang="en-CA" b="1" dirty="0"/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6-39</a:t>
                      </a:r>
                      <a:endParaRPr lang="en-CA" b="1" dirty="0"/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 smtClean="0"/>
                        <a:t>$450,000</a:t>
                      </a:r>
                      <a:r>
                        <a:rPr lang="zh-CN" altLang="en-US" b="1" dirty="0" smtClean="0"/>
                        <a:t>起</a:t>
                      </a:r>
                      <a:endParaRPr lang="en-CA" b="1" dirty="0" smtClean="0"/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2</a:t>
                      </a:r>
                      <a:endParaRPr lang="en-CA" b="1" dirty="0"/>
                    </a:p>
                  </a:txBody>
                  <a:tcPr marL="45720" marR="45720" anchor="ctr"/>
                </a:tc>
              </a:tr>
            </a:tbl>
          </a:graphicData>
        </a:graphic>
      </p:graphicFrame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Picture8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9139943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Picture9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9139943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GH_A-KIT_p19_页面_01.jpg"/>
          <p:cNvPicPr>
            <a:picLocks noChangeAspect="1"/>
          </p:cNvPicPr>
          <p:nvPr/>
        </p:nvPicPr>
        <p:blipFill>
          <a:blip r:embed="rId2" cstate="print"/>
          <a:srcRect l="31954" r="27699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3608" y="836712"/>
            <a:ext cx="7128792" cy="5165196"/>
          </a:xfrm>
          <a:prstGeom prst="roundRect">
            <a:avLst/>
          </a:prstGeom>
          <a:noFill/>
          <a:ln w="76200" cap="rnd" cmpd="sng">
            <a:solidFill>
              <a:srgbClr val="C00000"/>
            </a:solidFill>
            <a:prstDash val="lgDashDotDot"/>
          </a:ln>
          <a:effectLst>
            <a:glow rad="101600">
              <a:schemeClr val="accent1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 anchorCtr="0">
            <a:normAutofit/>
          </a:bodyPr>
          <a:lstStyle/>
          <a:p>
            <a:pPr latinLnBrk="1">
              <a:buNone/>
            </a:pPr>
            <a:r>
              <a:rPr lang="zh-CN" altLang="en-US" dirty="0" smtClean="0">
                <a:solidFill>
                  <a:srgbClr val="FFC000"/>
                </a:solidFill>
                <a:latin typeface="黑体" pitchFamily="49" charset="-122"/>
                <a:ea typeface="黑体" pitchFamily="49" charset="-122"/>
              </a:rPr>
              <a:t>      作为大温地区的地产专家，</a:t>
            </a:r>
            <a:r>
              <a:rPr lang="zh-CN" altLang="en-US" dirty="0">
                <a:solidFill>
                  <a:srgbClr val="FFC000"/>
                </a:solidFill>
                <a:latin typeface="黑体" pitchFamily="49" charset="-122"/>
                <a:ea typeface="黑体" pitchFamily="49" charset="-122"/>
              </a:rPr>
              <a:t>在对公众未公开和官网未更新情况下，我们第一时间为您提供一手资料，帮您预定理想户型。 我们的优势就是现在可以让客户优先选择，提前预定该项目最佳户型及朝向的高性价比单位，享受公开发售前的</a:t>
            </a:r>
            <a:r>
              <a:rPr lang="en-US" altLang="zh-CN" dirty="0">
                <a:solidFill>
                  <a:srgbClr val="FFC000"/>
                </a:solidFill>
                <a:latin typeface="黑体" pitchFamily="49" charset="-122"/>
                <a:ea typeface="黑体" pitchFamily="49" charset="-122"/>
              </a:rPr>
              <a:t>VIP</a:t>
            </a:r>
            <a:r>
              <a:rPr lang="zh-CN" altLang="en-US" dirty="0">
                <a:solidFill>
                  <a:srgbClr val="FFC000"/>
                </a:solidFill>
                <a:latin typeface="黑体" pitchFamily="49" charset="-122"/>
                <a:ea typeface="黑体" pitchFamily="49" charset="-122"/>
              </a:rPr>
              <a:t>折扣，避免公开发售时一天售罄而与理想单位失之交臂的情况。</a:t>
            </a:r>
            <a:endParaRPr lang="en-CA" dirty="0">
              <a:solidFill>
                <a:srgbClr val="FFC000"/>
              </a:solidFill>
              <a:latin typeface="黑体" pitchFamily="49" charset="-122"/>
              <a:ea typeface="黑体" pitchFamily="49" charset="-122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webwxgetmsgimg (8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11415" r="26991"/>
          <a:stretch>
            <a:fillRect/>
          </a:stretch>
        </p:blipFill>
        <p:spPr>
          <a:xfrm>
            <a:off x="1307874" y="0"/>
            <a:ext cx="6528253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8596" y="571480"/>
            <a:ext cx="8176422" cy="5665832"/>
          </a:xfrm>
        </p:spPr>
        <p:txBody>
          <a:bodyPr anchor="ctr" anchorCtr="0">
            <a:normAutofit fontScale="77500" lnSpcReduction="20000"/>
          </a:bodyPr>
          <a:lstStyle/>
          <a:p>
            <a:r>
              <a:rPr lang="zh-CN" altLang="en-US" dirty="0" smtClean="0"/>
              <a:t>位</a:t>
            </a:r>
            <a:r>
              <a:rPr lang="zh-CN" altLang="en-US" dirty="0"/>
              <a:t>于</a:t>
            </a:r>
            <a:r>
              <a:rPr lang="en-US" altLang="zh-CN" dirty="0" err="1" smtClean="0"/>
              <a:t>Metrotown</a:t>
            </a:r>
            <a:r>
              <a:rPr lang="zh-CN" altLang="en-US" dirty="0" smtClean="0"/>
              <a:t>（铁道镇）商</a:t>
            </a:r>
            <a:r>
              <a:rPr lang="zh-CN" altLang="en-US" dirty="0"/>
              <a:t>圈中心地带，钢筋水泥公寓</a:t>
            </a:r>
            <a:r>
              <a:rPr lang="zh-CN" altLang="en-US" dirty="0" smtClean="0"/>
              <a:t>，</a:t>
            </a:r>
            <a:r>
              <a:rPr lang="en-US" altLang="zh-CN" dirty="0" smtClean="0"/>
              <a:t>41</a:t>
            </a:r>
            <a:r>
              <a:rPr lang="zh-CN" altLang="en-US" dirty="0"/>
              <a:t>层高</a:t>
            </a:r>
            <a:r>
              <a:rPr lang="zh-CN" altLang="en-US" dirty="0" smtClean="0"/>
              <a:t>。外形设计独特，以</a:t>
            </a:r>
            <a:r>
              <a:rPr lang="en-US" altLang="zh-CN" dirty="0" smtClean="0"/>
              <a:t>Gold House</a:t>
            </a:r>
            <a:r>
              <a:rPr lang="zh-CN" altLang="en-US" dirty="0" smtClean="0"/>
              <a:t>（金府）命名，尽显尊贵品质。豪华的四层高楼顶大堂设计，以五星酒店大堂设计标准建造，在</a:t>
            </a:r>
            <a:r>
              <a:rPr lang="en-US" altLang="zh-CN" dirty="0" err="1" smtClean="0"/>
              <a:t>Metrotown</a:t>
            </a:r>
            <a:r>
              <a:rPr lang="zh-CN" altLang="en-US" dirty="0" smtClean="0"/>
              <a:t>独一无二。斥资千亿在建筑外墙打造加拿大最大的数码画屏，将成为未来</a:t>
            </a:r>
            <a:r>
              <a:rPr lang="en-US" altLang="zh-CN" dirty="0" err="1" smtClean="0"/>
              <a:t>Metrotown</a:t>
            </a:r>
            <a:r>
              <a:rPr lang="zh-CN" altLang="en-US" dirty="0" smtClean="0"/>
              <a:t>的地标建筑之一。</a:t>
            </a:r>
            <a:endParaRPr lang="en-US" altLang="zh-CN" dirty="0" smtClean="0"/>
          </a:p>
          <a:p>
            <a:pPr>
              <a:buNone/>
            </a:pPr>
            <a:endParaRPr lang="en-US" altLang="zh-CN" dirty="0" smtClean="0"/>
          </a:p>
          <a:p>
            <a:r>
              <a:rPr lang="zh-CN" altLang="en-US" dirty="0" smtClean="0"/>
              <a:t>优</a:t>
            </a:r>
            <a:r>
              <a:rPr lang="zh-CN" altLang="en-US" dirty="0"/>
              <a:t>越的中心地理位置</a:t>
            </a:r>
            <a:r>
              <a:rPr lang="zh-CN" altLang="en-US" dirty="0" smtClean="0"/>
              <a:t>，天</a:t>
            </a:r>
            <a:r>
              <a:rPr lang="zh-CN" altLang="en-US" dirty="0"/>
              <a:t>车四通八达</a:t>
            </a:r>
            <a:r>
              <a:rPr lang="zh-CN" altLang="en-US" dirty="0" smtClean="0"/>
              <a:t>，</a:t>
            </a:r>
            <a:r>
              <a:rPr lang="en-US" altLang="zh-CN" dirty="0" err="1" smtClean="0"/>
              <a:t>Metrotown</a:t>
            </a:r>
            <a:r>
              <a:rPr lang="zh-CN" altLang="en-US" dirty="0" smtClean="0"/>
              <a:t>购</a:t>
            </a:r>
            <a:r>
              <a:rPr lang="zh-CN" altLang="en-US" dirty="0"/>
              <a:t>物中心近在咫尺，生活便</a:t>
            </a:r>
            <a:r>
              <a:rPr lang="zh-CN" altLang="en-US" dirty="0" smtClean="0"/>
              <a:t>利。毗邻</a:t>
            </a:r>
            <a:r>
              <a:rPr lang="en-US" altLang="zh-CN" dirty="0" err="1" smtClean="0"/>
              <a:t>Metrotown</a:t>
            </a:r>
            <a:r>
              <a:rPr lang="zh-CN" altLang="en-US" dirty="0" smtClean="0"/>
              <a:t>天车站，走路去图书馆</a:t>
            </a:r>
            <a:r>
              <a:rPr lang="zh-CN" altLang="en-US" dirty="0"/>
              <a:t>、</a:t>
            </a:r>
            <a:r>
              <a:rPr lang="zh-CN" altLang="en-US" dirty="0" smtClean="0"/>
              <a:t>丽晶广场、</a:t>
            </a:r>
            <a:r>
              <a:rPr lang="en-US" altLang="zh-CN" dirty="0" smtClean="0"/>
              <a:t> Superstore</a:t>
            </a:r>
            <a:r>
              <a:rPr lang="zh-CN" altLang="en-US" dirty="0" smtClean="0"/>
              <a:t>、大统华、公交车站都非常方便，因此可谓是黄金地段中的黄金地段。</a:t>
            </a:r>
            <a:endParaRPr lang="en-US" altLang="zh-CN" dirty="0" smtClean="0"/>
          </a:p>
          <a:p>
            <a:endParaRPr lang="en-US" altLang="zh-CN" dirty="0" smtClean="0"/>
          </a:p>
          <a:p>
            <a:r>
              <a:rPr lang="zh-CN" altLang="en-US" dirty="0" smtClean="0"/>
              <a:t>还会有商铺和办公室出售。无论为了自住还是投资，</a:t>
            </a:r>
            <a:r>
              <a:rPr lang="en-US" altLang="zh-CN" dirty="0" smtClean="0"/>
              <a:t>Gold House</a:t>
            </a:r>
            <a:r>
              <a:rPr lang="zh-CN" altLang="en-US" dirty="0" smtClean="0"/>
              <a:t>都有着楼如其名的黄金升值潜力。绝对是楼花中的潜力股！</a:t>
            </a:r>
            <a:endParaRPr lang="en-US" altLang="zh-CN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0034" y="500042"/>
            <a:ext cx="8001056" cy="5929354"/>
          </a:xfrm>
        </p:spPr>
        <p:txBody>
          <a:bodyPr anchor="ctr" anchorCtr="0">
            <a:normAutofit fontScale="70000" lnSpcReduction="20000"/>
          </a:bodyPr>
          <a:lstStyle/>
          <a:p>
            <a:r>
              <a:rPr lang="en-US" altLang="zh-CN" dirty="0" smtClean="0"/>
              <a:t>9</a:t>
            </a:r>
            <a:r>
              <a:rPr lang="zh-CN" altLang="en-US" dirty="0" smtClean="0"/>
              <a:t>呎挑</a:t>
            </a:r>
            <a:r>
              <a:rPr lang="zh-CN" altLang="en-US" dirty="0"/>
              <a:t>高，中央冷暖气，欧洲名牌</a:t>
            </a:r>
            <a:r>
              <a:rPr lang="en-US" altLang="zh-CN" dirty="0" smtClean="0"/>
              <a:t>Bosch</a:t>
            </a:r>
            <a:r>
              <a:rPr lang="zh-CN" altLang="en-US" dirty="0" smtClean="0"/>
              <a:t>（博世）厨</a:t>
            </a:r>
            <a:r>
              <a:rPr lang="zh-CN" altLang="en-US" dirty="0"/>
              <a:t>具，意大利</a:t>
            </a:r>
            <a:r>
              <a:rPr lang="en-US" altLang="zh-CN" dirty="0" err="1"/>
              <a:t>Armony</a:t>
            </a:r>
            <a:r>
              <a:rPr lang="zh-CN" altLang="en-US" dirty="0"/>
              <a:t>名牌橱</a:t>
            </a:r>
            <a:r>
              <a:rPr lang="zh-CN" altLang="en-US" dirty="0" smtClean="0"/>
              <a:t>柜。</a:t>
            </a:r>
            <a:r>
              <a:rPr lang="en-US" altLang="zh-CN" dirty="0" smtClean="0"/>
              <a:t>200-900</a:t>
            </a:r>
            <a:r>
              <a:rPr lang="zh-CN" altLang="en-US" dirty="0" smtClean="0"/>
              <a:t>多呎的</a:t>
            </a:r>
            <a:r>
              <a:rPr lang="zh-CN" altLang="en-US" dirty="0"/>
              <a:t>阳台，让您在室外有更多地活动空间，欣赏无敌风景，还</a:t>
            </a:r>
            <a:r>
              <a:rPr lang="zh-CN" altLang="en-US" dirty="0" smtClean="0"/>
              <a:t>可约上</a:t>
            </a:r>
            <a:r>
              <a:rPr lang="zh-CN" altLang="en-US" dirty="0"/>
              <a:t>三五好友烧烤聚会</a:t>
            </a:r>
            <a:r>
              <a:rPr lang="zh-CN" altLang="en-US" dirty="0" smtClean="0"/>
              <a:t>。</a:t>
            </a:r>
            <a:endParaRPr lang="en-US" altLang="zh-CN" dirty="0" smtClean="0"/>
          </a:p>
          <a:p>
            <a:endParaRPr lang="en-US" altLang="zh-CN" dirty="0" smtClean="0"/>
          </a:p>
          <a:p>
            <a:r>
              <a:rPr lang="zh-CN" altLang="en-US" dirty="0" smtClean="0"/>
              <a:t>超</a:t>
            </a:r>
            <a:r>
              <a:rPr lang="zh-CN" altLang="en-US" dirty="0"/>
              <a:t>过</a:t>
            </a:r>
            <a:r>
              <a:rPr lang="en-US" altLang="zh-CN" dirty="0" smtClean="0"/>
              <a:t>30,000</a:t>
            </a:r>
            <a:r>
              <a:rPr lang="zh-CN" altLang="en-US" dirty="0" smtClean="0"/>
              <a:t>呎的</a:t>
            </a:r>
            <a:r>
              <a:rPr lang="en-US" altLang="zh-CN" dirty="0" smtClean="0"/>
              <a:t>5</a:t>
            </a:r>
            <a:r>
              <a:rPr lang="zh-CN" altLang="en-US" dirty="0" smtClean="0"/>
              <a:t>星级酒店式顶级豪华设施，包括超</a:t>
            </a:r>
            <a:r>
              <a:rPr lang="zh-CN" altLang="en-US" dirty="0"/>
              <a:t>过</a:t>
            </a:r>
            <a:r>
              <a:rPr lang="en-US" altLang="zh-CN" dirty="0" smtClean="0"/>
              <a:t>4,000</a:t>
            </a:r>
            <a:r>
              <a:rPr lang="zh-CN" altLang="en-US" dirty="0" smtClean="0"/>
              <a:t>呎的</a:t>
            </a:r>
            <a:r>
              <a:rPr lang="zh-CN" altLang="en-US" dirty="0"/>
              <a:t>空中花</a:t>
            </a:r>
            <a:r>
              <a:rPr lang="zh-CN" altLang="en-US" dirty="0" smtClean="0"/>
              <a:t>园、户外烧烤、健身房、派</a:t>
            </a:r>
            <a:r>
              <a:rPr lang="zh-CN" altLang="en-US" dirty="0"/>
              <a:t>对会</a:t>
            </a:r>
            <a:r>
              <a:rPr lang="zh-CN" altLang="en-US" dirty="0" smtClean="0"/>
              <a:t>所、专业音乐视听室等。配有</a:t>
            </a:r>
            <a:r>
              <a:rPr lang="en-US" altLang="zh-CN" dirty="0" smtClean="0"/>
              <a:t>24</a:t>
            </a:r>
            <a:r>
              <a:rPr lang="zh-CN" altLang="en-US" dirty="0" smtClean="0"/>
              <a:t>小时的安保人员，提供一个安全尊贵的地方给住户居住。</a:t>
            </a:r>
            <a:endParaRPr lang="en-US" altLang="zh-CN" dirty="0" smtClean="0"/>
          </a:p>
          <a:p>
            <a:endParaRPr lang="en-US" altLang="zh-CN" dirty="0" smtClean="0"/>
          </a:p>
          <a:p>
            <a:r>
              <a:rPr lang="zh-CN" altLang="en-US" dirty="0" smtClean="0"/>
              <a:t>由全球首屈一指的室内设计公司</a:t>
            </a:r>
            <a:r>
              <a:rPr lang="en-US" altLang="zh-CN" dirty="0" smtClean="0"/>
              <a:t>HBA</a:t>
            </a:r>
            <a:r>
              <a:rPr lang="zh-CN" altLang="en-US" dirty="0" smtClean="0"/>
              <a:t> </a:t>
            </a:r>
            <a:r>
              <a:rPr lang="en-US" altLang="zh-CN" dirty="0" smtClean="0"/>
              <a:t>(Hirsch </a:t>
            </a:r>
            <a:r>
              <a:rPr lang="en-US" altLang="zh-CN" dirty="0" err="1" smtClean="0"/>
              <a:t>Bedner</a:t>
            </a:r>
            <a:r>
              <a:rPr lang="en-US" altLang="zh-CN" dirty="0" smtClean="0"/>
              <a:t> Associates) </a:t>
            </a:r>
            <a:r>
              <a:rPr lang="zh-CN" altLang="en-US" dirty="0" smtClean="0"/>
              <a:t>精心杰作，曾设计过广州四季酒店、上海和平饭店。</a:t>
            </a:r>
            <a:endParaRPr lang="en-US" altLang="zh-CN" dirty="0" smtClean="0"/>
          </a:p>
          <a:p>
            <a:endParaRPr lang="en-US" altLang="zh-CN" dirty="0" smtClean="0"/>
          </a:p>
          <a:p>
            <a:r>
              <a:rPr lang="zh-CN" altLang="en-US" dirty="0" smtClean="0"/>
              <a:t>发展商： </a:t>
            </a:r>
            <a:r>
              <a:rPr lang="en-US" altLang="zh-CN" dirty="0" err="1" smtClean="0"/>
              <a:t>Rize</a:t>
            </a:r>
            <a:r>
              <a:rPr lang="en-US" altLang="zh-CN" dirty="0" smtClean="0"/>
              <a:t> Alliance Properties Ltd.</a:t>
            </a:r>
            <a:r>
              <a:rPr lang="zh-CN" altLang="en-US" dirty="0" smtClean="0"/>
              <a:t>（瑞升建设</a:t>
            </a:r>
            <a:r>
              <a:rPr lang="en-US" altLang="zh-CN" dirty="0" smtClean="0"/>
              <a:t>-1991</a:t>
            </a:r>
            <a:r>
              <a:rPr lang="zh-CN" altLang="en-US" dirty="0" smtClean="0"/>
              <a:t>年成立，获奖无数）</a:t>
            </a:r>
            <a:endParaRPr lang="en-US" altLang="zh-CN" dirty="0" smtClean="0"/>
          </a:p>
          <a:p>
            <a:endParaRPr lang="en-US" altLang="zh-CN" dirty="0" smtClean="0"/>
          </a:p>
          <a:p>
            <a:r>
              <a:rPr lang="zh-CN" altLang="en-US" dirty="0" smtClean="0"/>
              <a:t>价格：</a:t>
            </a:r>
            <a:r>
              <a:rPr lang="en-US" altLang="zh-CN" dirty="0" smtClean="0"/>
              <a:t>$28</a:t>
            </a:r>
            <a:r>
              <a:rPr lang="zh-CN" altLang="en-US" dirty="0" smtClean="0"/>
              <a:t>万起 </a:t>
            </a:r>
            <a:r>
              <a:rPr lang="en-US" altLang="zh-CN" dirty="0" smtClean="0"/>
              <a:t>  500</a:t>
            </a:r>
            <a:r>
              <a:rPr lang="zh-CN" altLang="en-US" dirty="0" smtClean="0"/>
              <a:t>呎   包车位               管理费：</a:t>
            </a:r>
            <a:r>
              <a:rPr lang="en-US" altLang="zh-CN" dirty="0" smtClean="0"/>
              <a:t>$0.40/</a:t>
            </a:r>
            <a:r>
              <a:rPr lang="zh-CN" altLang="en-US" dirty="0" smtClean="0"/>
              <a:t>呎</a:t>
            </a:r>
            <a:endParaRPr lang="en-US" altLang="zh-CN" dirty="0" smtClean="0"/>
          </a:p>
          <a:p>
            <a:pPr>
              <a:buNone/>
            </a:pPr>
            <a:endParaRPr lang="en-US" altLang="zh-CN" dirty="0" smtClean="0"/>
          </a:p>
          <a:p>
            <a:r>
              <a:rPr lang="zh-CN" altLang="en-US" dirty="0" smtClean="0"/>
              <a:t>竣工：</a:t>
            </a:r>
            <a:r>
              <a:rPr lang="en-US" altLang="zh-CN" dirty="0" smtClean="0"/>
              <a:t>2018</a:t>
            </a:r>
            <a:r>
              <a:rPr lang="zh-CN" altLang="en-US" dirty="0" smtClean="0"/>
              <a:t>年春夏左</a:t>
            </a:r>
            <a:r>
              <a:rPr lang="zh-CN" altLang="en-US" smtClean="0"/>
              <a:t>右                       </a:t>
            </a:r>
            <a:r>
              <a:rPr lang="en-US" altLang="zh-CN" smtClean="0"/>
              <a:t>2015</a:t>
            </a:r>
            <a:r>
              <a:rPr lang="zh-CN" altLang="en-US" dirty="0" smtClean="0"/>
              <a:t>年秋季开始预售</a:t>
            </a:r>
            <a:endParaRPr lang="en-US" altLang="zh-CN" dirty="0" smtClean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info_mamaskitchencabinet_com_20150824_144639_页面_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11125" r="27659" b="41191"/>
          <a:stretch>
            <a:fillRect/>
          </a:stretch>
        </p:blipFill>
        <p:spPr>
          <a:xfrm>
            <a:off x="0" y="500042"/>
            <a:ext cx="9078838" cy="5643602"/>
          </a:xfrm>
        </p:spPr>
      </p:pic>
      <p:sp>
        <p:nvSpPr>
          <p:cNvPr id="8" name="Flowchart: Process 7"/>
          <p:cNvSpPr/>
          <p:nvPr/>
        </p:nvSpPr>
        <p:spPr>
          <a:xfrm>
            <a:off x="500034" y="3714752"/>
            <a:ext cx="1143008" cy="285752"/>
          </a:xfrm>
          <a:prstGeom prst="flowChartProcess">
            <a:avLst/>
          </a:prstGeom>
          <a:solidFill>
            <a:srgbClr val="339966"/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b="1" dirty="0" smtClean="0">
                <a:solidFill>
                  <a:schemeClr val="bg1"/>
                </a:solidFill>
                <a:latin typeface="黑体" pitchFamily="49" charset="-122"/>
                <a:ea typeface="黑体" pitchFamily="49" charset="-122"/>
              </a:rPr>
              <a:t>中央公园</a:t>
            </a:r>
            <a:endParaRPr lang="en-CA" b="1" dirty="0">
              <a:solidFill>
                <a:schemeClr val="bg1"/>
              </a:solidFill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9" name="Oval 8"/>
          <p:cNvSpPr/>
          <p:nvPr/>
        </p:nvSpPr>
        <p:spPr>
          <a:xfrm>
            <a:off x="1000100" y="2500306"/>
            <a:ext cx="928694" cy="714380"/>
          </a:xfrm>
          <a:prstGeom prst="ellipse">
            <a:avLst/>
          </a:prstGeom>
          <a:solidFill>
            <a:schemeClr val="accent5">
              <a:lumMod val="75000"/>
            </a:schemeClr>
          </a:solidFill>
          <a:ln w="38100">
            <a:solidFill>
              <a:schemeClr val="accent5">
                <a:lumMod val="75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>
              <a:solidFill>
                <a:sysClr val="windowText" lastClr="0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00100" y="2500306"/>
            <a:ext cx="9286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b="1" dirty="0">
                <a:solidFill>
                  <a:schemeClr val="bg1"/>
                </a:solidFill>
                <a:latin typeface="黑体" pitchFamily="49" charset="-122"/>
                <a:ea typeface="黑体" pitchFamily="49" charset="-122"/>
              </a:rPr>
              <a:t>柏德逊</a:t>
            </a:r>
            <a:r>
              <a:rPr lang="zh-CN" altLang="en-US" b="1" dirty="0" smtClean="0">
                <a:solidFill>
                  <a:schemeClr val="bg1"/>
                </a:solidFill>
                <a:latin typeface="黑体" pitchFamily="49" charset="-122"/>
                <a:ea typeface="黑体" pitchFamily="49" charset="-122"/>
              </a:rPr>
              <a:t>天车站</a:t>
            </a:r>
            <a:endParaRPr lang="en-CA" b="1" dirty="0">
              <a:solidFill>
                <a:schemeClr val="bg1"/>
              </a:solidFill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4786314" y="4429132"/>
            <a:ext cx="1000132" cy="714380"/>
          </a:xfrm>
          <a:prstGeom prst="ellipse">
            <a:avLst/>
          </a:prstGeom>
          <a:solidFill>
            <a:schemeClr val="accent5">
              <a:lumMod val="75000"/>
            </a:schemeClr>
          </a:solidFill>
          <a:ln w="38100">
            <a:solidFill>
              <a:schemeClr val="accent5">
                <a:lumMod val="75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>
              <a:solidFill>
                <a:sysClr val="windowText" lastClr="00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786314" y="4429132"/>
            <a:ext cx="10001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b="1" dirty="0" smtClean="0">
                <a:solidFill>
                  <a:schemeClr val="bg1"/>
                </a:solidFill>
                <a:latin typeface="黑体" pitchFamily="49" charset="-122"/>
                <a:ea typeface="黑体" pitchFamily="49" charset="-122"/>
              </a:rPr>
              <a:t>铁道镇天车站</a:t>
            </a:r>
            <a:endParaRPr lang="en-CA" b="1" dirty="0">
              <a:solidFill>
                <a:schemeClr val="bg1"/>
              </a:solidFill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929190" y="4071942"/>
            <a:ext cx="1214446" cy="28575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rgbClr val="FAC090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5" name="TextBox 14"/>
          <p:cNvSpPr txBox="1"/>
          <p:nvPr/>
        </p:nvSpPr>
        <p:spPr>
          <a:xfrm>
            <a:off x="4857752" y="4071942"/>
            <a:ext cx="135732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200" b="1" dirty="0" smtClean="0">
                <a:latin typeface="黑体" pitchFamily="49" charset="-122"/>
                <a:ea typeface="黑体" pitchFamily="49" charset="-122"/>
              </a:rPr>
              <a:t>铁道镇购物广场</a:t>
            </a:r>
            <a:endParaRPr lang="en-CA" sz="1200" b="1" dirty="0"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20" name="Freeform 19"/>
          <p:cNvSpPr/>
          <p:nvPr/>
        </p:nvSpPr>
        <p:spPr>
          <a:xfrm>
            <a:off x="3673475" y="2892425"/>
            <a:ext cx="774700" cy="752475"/>
          </a:xfrm>
          <a:custGeom>
            <a:avLst/>
            <a:gdLst>
              <a:gd name="connsiteX0" fmla="*/ 330200 w 774700"/>
              <a:gd name="connsiteY0" fmla="*/ 0 h 752475"/>
              <a:gd name="connsiteX1" fmla="*/ 0 w 774700"/>
              <a:gd name="connsiteY1" fmla="*/ 482600 h 752475"/>
              <a:gd name="connsiteX2" fmla="*/ 387350 w 774700"/>
              <a:gd name="connsiteY2" fmla="*/ 752475 h 752475"/>
              <a:gd name="connsiteX3" fmla="*/ 774700 w 774700"/>
              <a:gd name="connsiteY3" fmla="*/ 231775 h 752475"/>
              <a:gd name="connsiteX4" fmla="*/ 330200 w 774700"/>
              <a:gd name="connsiteY4" fmla="*/ 0 h 752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4700" h="752475">
                <a:moveTo>
                  <a:pt x="330200" y="0"/>
                </a:moveTo>
                <a:lnTo>
                  <a:pt x="0" y="482600"/>
                </a:lnTo>
                <a:lnTo>
                  <a:pt x="387350" y="752475"/>
                </a:lnTo>
                <a:lnTo>
                  <a:pt x="774700" y="231775"/>
                </a:lnTo>
                <a:lnTo>
                  <a:pt x="330200" y="0"/>
                </a:lnTo>
                <a:close/>
              </a:path>
            </a:pathLst>
          </a:custGeom>
          <a:solidFill>
            <a:srgbClr val="FAC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400" b="1" dirty="0" smtClean="0">
                <a:solidFill>
                  <a:schemeClr val="tx1"/>
                </a:solidFill>
                <a:latin typeface="黑体" pitchFamily="49" charset="-122"/>
                <a:ea typeface="黑体" pitchFamily="49" charset="-122"/>
              </a:rPr>
              <a:t>丽晶</a:t>
            </a:r>
            <a:endParaRPr lang="en-US" altLang="zh-CN" sz="1400" b="1" dirty="0" smtClean="0">
              <a:solidFill>
                <a:schemeClr val="tx1"/>
              </a:solidFill>
              <a:latin typeface="黑体" pitchFamily="49" charset="-122"/>
              <a:ea typeface="黑体" pitchFamily="49" charset="-122"/>
            </a:endParaRPr>
          </a:p>
          <a:p>
            <a:pPr algn="ctr"/>
            <a:r>
              <a:rPr lang="zh-CN" altLang="en-US" sz="1400" b="1" dirty="0" smtClean="0">
                <a:solidFill>
                  <a:schemeClr val="tx1"/>
                </a:solidFill>
                <a:latin typeface="黑体" pitchFamily="49" charset="-122"/>
                <a:ea typeface="黑体" pitchFamily="49" charset="-122"/>
              </a:rPr>
              <a:t>广场</a:t>
            </a:r>
            <a:endParaRPr lang="en-CA" sz="1400" b="1" dirty="0">
              <a:solidFill>
                <a:schemeClr val="tx1"/>
              </a:solidFill>
              <a:latin typeface="黑体" pitchFamily="49" charset="-122"/>
              <a:ea typeface="黑体" pitchFamily="49" charset="-122"/>
            </a:endParaRPr>
          </a:p>
        </p:txBody>
      </p:sp>
      <p:pic>
        <p:nvPicPr>
          <p:cNvPr id="33" name="Picture 32" descr="gold house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143240" y="3786190"/>
            <a:ext cx="528642" cy="71438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143240" y="4500570"/>
            <a:ext cx="500066" cy="276999"/>
          </a:xfrm>
          <a:prstGeom prst="rect">
            <a:avLst/>
          </a:prstGeom>
          <a:solidFill>
            <a:schemeClr val="tx1"/>
          </a:solidFill>
        </p:spPr>
        <p:txBody>
          <a:bodyPr wrap="square" lIns="39600" tIns="0" rIns="0" bIns="0" rtlCol="0" anchor="ctr" anchorCtr="0">
            <a:spAutoFit/>
          </a:bodyPr>
          <a:lstStyle/>
          <a:p>
            <a:pPr algn="ctr"/>
            <a:r>
              <a:rPr lang="zh-CN" altLang="en-US" b="1" dirty="0" smtClean="0">
                <a:solidFill>
                  <a:schemeClr val="bg2">
                    <a:lumMod val="50000"/>
                  </a:schemeClr>
                </a:solidFill>
              </a:rPr>
              <a:t>金府</a:t>
            </a:r>
            <a:endParaRPr lang="en-CA" b="1" dirty="0">
              <a:solidFill>
                <a:schemeClr val="bg2">
                  <a:lumMod val="50000"/>
                </a:schemeClr>
              </a:solidFill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 rot="5400000">
            <a:off x="3470506" y="4601932"/>
            <a:ext cx="345600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6357611738470248155670550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14546" y="285728"/>
            <a:ext cx="6929454" cy="3435805"/>
          </a:xfrm>
          <a:prstGeom prst="rect">
            <a:avLst/>
          </a:prstGeom>
        </p:spPr>
      </p:pic>
      <p:pic>
        <p:nvPicPr>
          <p:cNvPr id="8" name="Content Placeholder 7" descr="6357611751495552996595992.pn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0" y="4071942"/>
            <a:ext cx="9144000" cy="2449286"/>
          </a:xfrm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500034" y="357166"/>
            <a:ext cx="1500198" cy="3286148"/>
          </a:xfrm>
          <a:prstGeom prst="rect">
            <a:avLst/>
          </a:prstGeom>
        </p:spPr>
        <p:txBody>
          <a:bodyPr vert="wordArtVert" lIns="91440" tIns="45720" rIns="91440" bIns="45720" rtlCol="0" anchor="ctr" anchorCtr="0">
            <a:noAutofit/>
          </a:bodyPr>
          <a:lstStyle/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kumimoji="0" lang="zh-CN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一览无</a:t>
            </a:r>
            <a:r>
              <a:rPr lang="zh-CN" altLang="en-US" sz="3600" b="1" dirty="0" smtClean="0"/>
              <a:t>遗的美景</a:t>
            </a:r>
            <a:endParaRPr kumimoji="0" lang="en-CA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Picture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5016"/>
            <a:ext cx="9144000" cy="66479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Picture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7620"/>
            <a:ext cx="9144000" cy="670275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info_mamaskitchencabinet_com_20150824_144943_页面_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11718"/>
          <a:stretch>
            <a:fillRect/>
          </a:stretch>
        </p:blipFill>
        <p:spPr>
          <a:xfrm>
            <a:off x="0" y="155912"/>
            <a:ext cx="9144000" cy="670208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2148</TotalTime>
  <Words>846</Words>
  <Application>Microsoft Office PowerPoint</Application>
  <PresentationFormat>On-screen Show (4:3)</PresentationFormat>
  <Paragraphs>115</Paragraphs>
  <Slides>15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user</cp:lastModifiedBy>
  <cp:revision>213</cp:revision>
  <dcterms:created xsi:type="dcterms:W3CDTF">2015-08-24T19:06:23Z</dcterms:created>
  <dcterms:modified xsi:type="dcterms:W3CDTF">2015-08-28T21:08:48Z</dcterms:modified>
</cp:coreProperties>
</file>