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62" r:id="rId6"/>
    <p:sldId id="264" r:id="rId7"/>
    <p:sldId id="268" r:id="rId8"/>
    <p:sldId id="265" r:id="rId9"/>
    <p:sldId id="266" r:id="rId10"/>
    <p:sldId id="267" r:id="rId11"/>
    <p:sldId id="263" r:id="rId12"/>
    <p:sldId id="270" r:id="rId13"/>
    <p:sldId id="260" r:id="rId14"/>
    <p:sldId id="261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CC9900"/>
    <a:srgbClr val="280F0E"/>
    <a:srgbClr val="341312"/>
    <a:srgbClr val="FAC090"/>
    <a:srgbClr val="3399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A7358-7D13-4EC6-9802-D0C1722489F9}" type="datetimeFigureOut">
              <a:rPr lang="en-US" smtClean="0"/>
              <a:pPr/>
              <a:t>9/14/2015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ict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20"/>
            <a:ext cx="9144000" cy="6702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20"/>
            <a:ext cx="9144000" cy="6702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0034" y="857232"/>
          <a:ext cx="8143933" cy="5333335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345203"/>
                <a:gridCol w="727137"/>
                <a:gridCol w="1345203"/>
                <a:gridCol w="1345203"/>
                <a:gridCol w="727137"/>
                <a:gridCol w="727137"/>
                <a:gridCol w="1272490"/>
                <a:gridCol w="654423"/>
              </a:tblGrid>
              <a:tr h="6860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睡房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户型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baseline="0" dirty="0" smtClean="0"/>
                        <a:t> </a:t>
                      </a:r>
                      <a:r>
                        <a:rPr lang="zh-CN" altLang="en-US" sz="2000" b="1" dirty="0" smtClean="0"/>
                        <a:t> </a:t>
                      </a:r>
                      <a:r>
                        <a:rPr lang="zh-CN" altLang="en-US" sz="2000" b="1" baseline="0" dirty="0" smtClean="0"/>
                        <a:t> </a:t>
                      </a:r>
                      <a:r>
                        <a:rPr lang="zh-CN" altLang="en-US" sz="2000" b="1" dirty="0" smtClean="0"/>
                        <a:t>面积</a:t>
                      </a:r>
                      <a:endParaRPr lang="en-US" altLang="zh-CN" sz="2000" b="1" dirty="0" smtClean="0"/>
                    </a:p>
                    <a:p>
                      <a:pPr algn="ctr"/>
                      <a:r>
                        <a:rPr lang="zh-CN" altLang="en-US" sz="1800" b="1" dirty="0" smtClean="0"/>
                        <a:t>（平方英呎）</a:t>
                      </a:r>
                      <a:endParaRPr lang="en-CA" sz="18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  阳台面积</a:t>
                      </a:r>
                      <a:endParaRPr lang="en-US" altLang="zh-CN" sz="20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 smtClean="0"/>
                        <a:t>（平方英呎）</a:t>
                      </a:r>
                      <a:endParaRPr lang="en-CA" sz="1800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朝向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楼层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价格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车位</a:t>
                      </a:r>
                      <a:endParaRPr lang="en-CA" sz="2000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E, E1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470-479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209-112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6-25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$270,000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zh-CN" altLang="en-US" b="1" dirty="0" smtClean="0"/>
                        <a:t>睡房</a:t>
                      </a:r>
                      <a:r>
                        <a:rPr lang="en-US" altLang="zh-CN" b="1" dirty="0" smtClean="0"/>
                        <a:t>+</a:t>
                      </a:r>
                      <a:r>
                        <a:rPr lang="zh-CN" altLang="en-US" b="1" dirty="0" smtClean="0"/>
                        <a:t>书房</a:t>
                      </a:r>
                      <a:endParaRPr lang="en-US" altLang="zh-CN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533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139-213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东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$320,000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1</a:t>
                      </a:r>
                      <a:r>
                        <a:rPr lang="zh-CN" altLang="en-US" sz="1800" b="1" kern="1200" dirty="0" smtClean="0"/>
                        <a:t>睡房</a:t>
                      </a:r>
                      <a:r>
                        <a:rPr lang="en-US" altLang="zh-CN" sz="1800" b="1" kern="1200" dirty="0" smtClean="0"/>
                        <a:t>+</a:t>
                      </a:r>
                      <a:r>
                        <a:rPr lang="zh-CN" altLang="en-US" sz="1800" b="1" kern="1200" dirty="0" smtClean="0"/>
                        <a:t>书房</a:t>
                      </a:r>
                      <a:endParaRPr lang="en-US" altLang="zh-CN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C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570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207-212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/>
                        <a:t>西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6-39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$340,000</a:t>
                      </a:r>
                      <a:r>
                        <a:rPr lang="zh-CN" altLang="en-US" sz="1800" b="1" kern="1200" dirty="0" smtClean="0"/>
                        <a:t>起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1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/>
                        <a:t>2</a:t>
                      </a:r>
                      <a:r>
                        <a:rPr lang="zh-CN" altLang="en-US" sz="1800" b="1" kern="1200" dirty="0" smtClean="0"/>
                        <a:t>睡房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F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823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345-590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/>
                        <a:t>东北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6-25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$430,000</a:t>
                      </a:r>
                      <a:r>
                        <a:rPr lang="zh-CN" altLang="en-US" sz="1800" b="1" kern="1200" dirty="0" smtClean="0"/>
                        <a:t>起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1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K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830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381-997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东北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$530,000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758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350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$430,000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808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340-624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西南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$450,000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774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344-732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西北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$420,000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715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207-309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$470,000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3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907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东南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$540,000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H_A-KIT_p19_页面_01.jpg"/>
          <p:cNvPicPr>
            <a:picLocks noChangeAspect="1"/>
          </p:cNvPicPr>
          <p:nvPr/>
        </p:nvPicPr>
        <p:blipFill>
          <a:blip r:embed="rId2" cstate="print"/>
          <a:srcRect l="31954" r="276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836712"/>
            <a:ext cx="7128792" cy="5165196"/>
          </a:xfrm>
          <a:prstGeom prst="roundRect">
            <a:avLst/>
          </a:prstGeom>
          <a:noFill/>
          <a:ln w="76200" cap="rnd" cmpd="sng">
            <a:solidFill>
              <a:srgbClr val="C00000"/>
            </a:solidFill>
            <a:prstDash val="lgDashDotDot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/>
          <a:p>
            <a:pPr latinLnBrk="1">
              <a:buNone/>
            </a:pPr>
            <a:r>
              <a:rPr lang="zh-CN" altLang="en-US" dirty="0" smtClean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      作为大温地区的地产专家，</a:t>
            </a:r>
            <a:r>
              <a:rPr lang="zh-CN" altLang="en-US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在对公众未公开和官网未更新情况下，我们第一时间为您提供一手资料，帮您预定理想户型。 我们的优势就是现在可以让客户优先选择，提前预定该项目最佳户型及朝向的高性价比单位，享受公开发售前的</a:t>
            </a:r>
            <a:r>
              <a:rPr lang="en-US" altLang="zh-CN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VIP</a:t>
            </a:r>
            <a:r>
              <a:rPr lang="zh-CN" altLang="en-US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折扣，避免公开发售时一天售罄而与理想单位失之交臂的情况。</a:t>
            </a:r>
            <a:endParaRPr lang="en-CA" dirty="0">
              <a:solidFill>
                <a:srgbClr val="FFC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bwxgetmsgimg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415" r="26991"/>
          <a:stretch>
            <a:fillRect/>
          </a:stretch>
        </p:blipFill>
        <p:spPr>
          <a:xfrm>
            <a:off x="1307874" y="0"/>
            <a:ext cx="652825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71480"/>
            <a:ext cx="8176422" cy="5665832"/>
          </a:xfrm>
        </p:spPr>
        <p:txBody>
          <a:bodyPr anchor="ctr" anchorCtr="0">
            <a:normAutofit fontScale="77500" lnSpcReduction="20000"/>
          </a:bodyPr>
          <a:lstStyle/>
          <a:p>
            <a:r>
              <a:rPr lang="zh-CN" altLang="en-US" dirty="0" smtClean="0"/>
              <a:t>位</a:t>
            </a:r>
            <a:r>
              <a:rPr lang="zh-CN" altLang="en-US" dirty="0"/>
              <a:t>于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（铁道镇）商</a:t>
            </a:r>
            <a:r>
              <a:rPr lang="zh-CN" altLang="en-US" dirty="0"/>
              <a:t>圈中心地带，钢筋水泥公寓</a:t>
            </a:r>
            <a:r>
              <a:rPr lang="zh-CN" altLang="en-US" dirty="0" smtClean="0"/>
              <a:t>，</a:t>
            </a:r>
            <a:r>
              <a:rPr lang="en-US" altLang="zh-CN" dirty="0" smtClean="0"/>
              <a:t>41</a:t>
            </a:r>
            <a:r>
              <a:rPr lang="zh-CN" altLang="en-US" dirty="0"/>
              <a:t>层高</a:t>
            </a:r>
            <a:r>
              <a:rPr lang="zh-CN" altLang="en-US" dirty="0" smtClean="0"/>
              <a:t>。外形设计独特，以</a:t>
            </a:r>
            <a:r>
              <a:rPr lang="en-US" altLang="zh-CN" dirty="0" smtClean="0"/>
              <a:t>Gold House</a:t>
            </a:r>
            <a:r>
              <a:rPr lang="zh-CN" altLang="en-US" dirty="0" smtClean="0"/>
              <a:t>（金府）命名，尽显尊贵品质。豪华的四层高楼顶大堂设计，以五星酒店大堂设计标准建造，在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独一无二。斥资千亿在建筑外墙打造加拿大最大的数码画屏，将成为未来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的地标建筑之一。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r>
              <a:rPr lang="zh-CN" altLang="en-US" dirty="0" smtClean="0"/>
              <a:t>优</a:t>
            </a:r>
            <a:r>
              <a:rPr lang="zh-CN" altLang="en-US" dirty="0"/>
              <a:t>越的中心地理位置</a:t>
            </a:r>
            <a:r>
              <a:rPr lang="zh-CN" altLang="en-US" dirty="0" smtClean="0"/>
              <a:t>，天</a:t>
            </a:r>
            <a:r>
              <a:rPr lang="zh-CN" altLang="en-US" dirty="0"/>
              <a:t>车四通八达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购</a:t>
            </a:r>
            <a:r>
              <a:rPr lang="zh-CN" altLang="en-US" dirty="0"/>
              <a:t>物中心近在咫尺，生活便</a:t>
            </a:r>
            <a:r>
              <a:rPr lang="zh-CN" altLang="en-US" dirty="0" smtClean="0"/>
              <a:t>利。毗邻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天车站，走路去图书馆</a:t>
            </a:r>
            <a:r>
              <a:rPr lang="zh-CN" altLang="en-US" dirty="0"/>
              <a:t>、</a:t>
            </a:r>
            <a:r>
              <a:rPr lang="zh-CN" altLang="en-US" dirty="0" smtClean="0"/>
              <a:t>丽晶广场、</a:t>
            </a:r>
            <a:r>
              <a:rPr lang="en-US" altLang="zh-CN" dirty="0" smtClean="0"/>
              <a:t> Superstore</a:t>
            </a:r>
            <a:r>
              <a:rPr lang="zh-CN" altLang="en-US" dirty="0" smtClean="0"/>
              <a:t>、大统华、公交车站都非常方便，因此可谓是黄金地段中的黄金地段。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还会有商铺和办公室出售。无论为了自住还是投资，</a:t>
            </a:r>
            <a:r>
              <a:rPr lang="en-US" altLang="zh-CN" dirty="0" smtClean="0"/>
              <a:t>Gold House</a:t>
            </a:r>
            <a:r>
              <a:rPr lang="zh-CN" altLang="en-US" dirty="0" smtClean="0"/>
              <a:t>都有着楼如其名的黄金升值潜力。绝对是楼花中的潜力股！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500042"/>
            <a:ext cx="8001056" cy="5929354"/>
          </a:xfrm>
        </p:spPr>
        <p:txBody>
          <a:bodyPr anchor="ctr" anchorCtr="0">
            <a:normAutofit fontScale="70000" lnSpcReduction="20000"/>
          </a:bodyPr>
          <a:lstStyle/>
          <a:p>
            <a:r>
              <a:rPr lang="en-US" altLang="zh-CN" dirty="0" smtClean="0"/>
              <a:t>9</a:t>
            </a:r>
            <a:r>
              <a:rPr lang="zh-CN" altLang="en-US" dirty="0" smtClean="0"/>
              <a:t>呎挑</a:t>
            </a:r>
            <a:r>
              <a:rPr lang="zh-CN" altLang="en-US" dirty="0"/>
              <a:t>高，中央冷暖气，欧洲名牌</a:t>
            </a:r>
            <a:r>
              <a:rPr lang="en-US" altLang="zh-CN" dirty="0" smtClean="0"/>
              <a:t>Bosch</a:t>
            </a:r>
            <a:r>
              <a:rPr lang="zh-CN" altLang="en-US" dirty="0" smtClean="0"/>
              <a:t>（博世）厨</a:t>
            </a:r>
            <a:r>
              <a:rPr lang="zh-CN" altLang="en-US" dirty="0"/>
              <a:t>具，意大利</a:t>
            </a:r>
            <a:r>
              <a:rPr lang="en-US" altLang="zh-CN" dirty="0" err="1"/>
              <a:t>Armony</a:t>
            </a:r>
            <a:r>
              <a:rPr lang="zh-CN" altLang="en-US" dirty="0"/>
              <a:t>名牌橱</a:t>
            </a:r>
            <a:r>
              <a:rPr lang="zh-CN" altLang="en-US" dirty="0" smtClean="0"/>
              <a:t>柜。</a:t>
            </a:r>
            <a:r>
              <a:rPr lang="en-US" altLang="zh-CN" dirty="0" smtClean="0"/>
              <a:t>200-900</a:t>
            </a:r>
            <a:r>
              <a:rPr lang="zh-CN" altLang="en-US" dirty="0" smtClean="0"/>
              <a:t>多呎的</a:t>
            </a:r>
            <a:r>
              <a:rPr lang="zh-CN" altLang="en-US" dirty="0"/>
              <a:t>阳台，让您在室外有更多地活动空间，欣赏无敌风景，还</a:t>
            </a:r>
            <a:r>
              <a:rPr lang="zh-CN" altLang="en-US" dirty="0" smtClean="0"/>
              <a:t>可约上</a:t>
            </a:r>
            <a:r>
              <a:rPr lang="zh-CN" altLang="en-US" dirty="0"/>
              <a:t>三五好友烧烤聚会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超</a:t>
            </a:r>
            <a:r>
              <a:rPr lang="zh-CN" altLang="en-US" dirty="0"/>
              <a:t>过</a:t>
            </a:r>
            <a:r>
              <a:rPr lang="en-US" altLang="zh-CN" dirty="0" smtClean="0"/>
              <a:t>30,000</a:t>
            </a:r>
            <a:r>
              <a:rPr lang="zh-CN" altLang="en-US" dirty="0" smtClean="0"/>
              <a:t>呎的</a:t>
            </a:r>
            <a:r>
              <a:rPr lang="en-US" altLang="zh-CN" dirty="0" smtClean="0"/>
              <a:t>5</a:t>
            </a:r>
            <a:r>
              <a:rPr lang="zh-CN" altLang="en-US" dirty="0" smtClean="0"/>
              <a:t>星级酒店式顶级豪华设施，包括超</a:t>
            </a:r>
            <a:r>
              <a:rPr lang="zh-CN" altLang="en-US" dirty="0"/>
              <a:t>过</a:t>
            </a:r>
            <a:r>
              <a:rPr lang="en-US" altLang="zh-CN" dirty="0" smtClean="0"/>
              <a:t>4,000</a:t>
            </a:r>
            <a:r>
              <a:rPr lang="zh-CN" altLang="en-US" dirty="0" smtClean="0"/>
              <a:t>呎的</a:t>
            </a:r>
            <a:r>
              <a:rPr lang="zh-CN" altLang="en-US" dirty="0"/>
              <a:t>空中花</a:t>
            </a:r>
            <a:r>
              <a:rPr lang="zh-CN" altLang="en-US" dirty="0" smtClean="0"/>
              <a:t>园、户外烧烤、健身房、派</a:t>
            </a:r>
            <a:r>
              <a:rPr lang="zh-CN" altLang="en-US" dirty="0"/>
              <a:t>对会</a:t>
            </a:r>
            <a:r>
              <a:rPr lang="zh-CN" altLang="en-US" dirty="0" smtClean="0"/>
              <a:t>所、专业音乐视听室等。配有</a:t>
            </a:r>
            <a:r>
              <a:rPr lang="en-US" altLang="zh-CN" dirty="0" smtClean="0"/>
              <a:t>24</a:t>
            </a:r>
            <a:r>
              <a:rPr lang="zh-CN" altLang="en-US" dirty="0" smtClean="0"/>
              <a:t>小时的安保人员，提供一个安全尊贵的地方给住户居住。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由全球首屈一指的室内设计公司</a:t>
            </a:r>
            <a:r>
              <a:rPr lang="en-US" altLang="zh-CN" dirty="0" smtClean="0"/>
              <a:t>HBA</a:t>
            </a:r>
            <a:r>
              <a:rPr lang="zh-CN" altLang="en-US" dirty="0" smtClean="0"/>
              <a:t> </a:t>
            </a:r>
            <a:r>
              <a:rPr lang="en-US" altLang="zh-CN" dirty="0" smtClean="0"/>
              <a:t>(Hirsch </a:t>
            </a:r>
            <a:r>
              <a:rPr lang="en-US" altLang="zh-CN" dirty="0" err="1" smtClean="0"/>
              <a:t>Bedner</a:t>
            </a:r>
            <a:r>
              <a:rPr lang="en-US" altLang="zh-CN" dirty="0" smtClean="0"/>
              <a:t> Associates) </a:t>
            </a:r>
            <a:r>
              <a:rPr lang="zh-CN" altLang="en-US" dirty="0" smtClean="0"/>
              <a:t>精心杰作，曾设计过广州四季酒店、上海和平饭店。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发展商： </a:t>
            </a:r>
            <a:r>
              <a:rPr lang="en-US" altLang="zh-CN" dirty="0" err="1" smtClean="0"/>
              <a:t>Rize</a:t>
            </a:r>
            <a:r>
              <a:rPr lang="en-US" altLang="zh-CN" dirty="0" smtClean="0"/>
              <a:t> Alliance Properties Ltd.</a:t>
            </a:r>
            <a:r>
              <a:rPr lang="zh-CN" altLang="en-US" dirty="0" smtClean="0"/>
              <a:t>（瑞升建设</a:t>
            </a:r>
            <a:r>
              <a:rPr lang="en-US" altLang="zh-CN" dirty="0" smtClean="0"/>
              <a:t>-1991</a:t>
            </a:r>
            <a:r>
              <a:rPr lang="zh-CN" altLang="en-US" dirty="0" smtClean="0"/>
              <a:t>年成立，获奖无数）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价格：</a:t>
            </a:r>
            <a:r>
              <a:rPr lang="en-US" altLang="zh-CN" dirty="0" smtClean="0"/>
              <a:t>$28</a:t>
            </a:r>
            <a:r>
              <a:rPr lang="zh-CN" altLang="en-US" dirty="0" smtClean="0"/>
              <a:t>万起 </a:t>
            </a:r>
            <a:r>
              <a:rPr lang="en-US" altLang="zh-CN" dirty="0" smtClean="0"/>
              <a:t>  500</a:t>
            </a:r>
            <a:r>
              <a:rPr lang="zh-CN" altLang="en-US" dirty="0" smtClean="0"/>
              <a:t>呎   包车位               管理费：</a:t>
            </a:r>
            <a:r>
              <a:rPr lang="en-US" altLang="zh-CN" dirty="0" smtClean="0"/>
              <a:t>$0.40/</a:t>
            </a:r>
            <a:r>
              <a:rPr lang="zh-CN" altLang="en-US" dirty="0" smtClean="0"/>
              <a:t>呎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r>
              <a:rPr lang="zh-CN" altLang="en-US" dirty="0" smtClean="0"/>
              <a:t>竣工：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年春夏左右                    </a:t>
            </a:r>
            <a:r>
              <a:rPr lang="en-CA" altLang="zh-CN" dirty="0" smtClean="0"/>
              <a:t>9</a:t>
            </a:r>
            <a:r>
              <a:rPr lang="zh-CN" altLang="en-US" dirty="0" smtClean="0"/>
              <a:t>月第</a:t>
            </a:r>
            <a:r>
              <a:rPr lang="en-US" altLang="zh-CN" dirty="0" smtClean="0"/>
              <a:t>3</a:t>
            </a:r>
            <a:r>
              <a:rPr lang="zh-CN" altLang="en-US" dirty="0" smtClean="0"/>
              <a:t>个星期开始预售</a:t>
            </a:r>
            <a:endParaRPr lang="en-US" altLang="zh-CN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nfo_mamaskitchencabinet_com_20150824_144639_页面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125" r="27659" b="41191"/>
          <a:stretch>
            <a:fillRect/>
          </a:stretch>
        </p:blipFill>
        <p:spPr>
          <a:xfrm>
            <a:off x="0" y="500042"/>
            <a:ext cx="9078838" cy="5643602"/>
          </a:xfrm>
        </p:spPr>
      </p:pic>
      <p:sp>
        <p:nvSpPr>
          <p:cNvPr id="8" name="Flowchart: Process 7"/>
          <p:cNvSpPr/>
          <p:nvPr/>
        </p:nvSpPr>
        <p:spPr>
          <a:xfrm>
            <a:off x="500034" y="3714752"/>
            <a:ext cx="1143008" cy="285752"/>
          </a:xfrm>
          <a:prstGeom prst="flowChartProcess">
            <a:avLst/>
          </a:prstGeom>
          <a:solidFill>
            <a:srgbClr val="33996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中央公园</a:t>
            </a:r>
            <a:endParaRPr lang="en-CA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0100" y="2500306"/>
            <a:ext cx="928694" cy="7143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100" y="2500306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柏德逊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天车站</a:t>
            </a:r>
            <a:endParaRPr lang="en-CA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86314" y="4429132"/>
            <a:ext cx="1000132" cy="7143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6314" y="4429132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铁道镇天车站</a:t>
            </a:r>
            <a:endParaRPr lang="en-CA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9190" y="4071942"/>
            <a:ext cx="1214446" cy="2857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AC09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/>
          <p:cNvSpPr txBox="1"/>
          <p:nvPr/>
        </p:nvSpPr>
        <p:spPr>
          <a:xfrm>
            <a:off x="4857752" y="4071942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latin typeface="黑体" pitchFamily="49" charset="-122"/>
                <a:ea typeface="黑体" pitchFamily="49" charset="-122"/>
              </a:rPr>
              <a:t>铁道镇购物广场</a:t>
            </a:r>
            <a:endParaRPr lang="en-CA" sz="12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673475" y="2892425"/>
            <a:ext cx="774700" cy="752475"/>
          </a:xfrm>
          <a:custGeom>
            <a:avLst/>
            <a:gdLst>
              <a:gd name="connsiteX0" fmla="*/ 330200 w 774700"/>
              <a:gd name="connsiteY0" fmla="*/ 0 h 752475"/>
              <a:gd name="connsiteX1" fmla="*/ 0 w 774700"/>
              <a:gd name="connsiteY1" fmla="*/ 482600 h 752475"/>
              <a:gd name="connsiteX2" fmla="*/ 387350 w 774700"/>
              <a:gd name="connsiteY2" fmla="*/ 752475 h 752475"/>
              <a:gd name="connsiteX3" fmla="*/ 774700 w 774700"/>
              <a:gd name="connsiteY3" fmla="*/ 231775 h 752475"/>
              <a:gd name="connsiteX4" fmla="*/ 330200 w 774700"/>
              <a:gd name="connsiteY4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700" h="752475">
                <a:moveTo>
                  <a:pt x="330200" y="0"/>
                </a:moveTo>
                <a:lnTo>
                  <a:pt x="0" y="482600"/>
                </a:lnTo>
                <a:lnTo>
                  <a:pt x="387350" y="752475"/>
                </a:lnTo>
                <a:lnTo>
                  <a:pt x="774700" y="231775"/>
                </a:lnTo>
                <a:lnTo>
                  <a:pt x="330200" y="0"/>
                </a:lnTo>
                <a:close/>
              </a:path>
            </a:pathLst>
          </a:cu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丽晶</a:t>
            </a:r>
            <a:endParaRPr lang="en-US" altLang="zh-CN" sz="14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广场</a:t>
            </a:r>
            <a:endParaRPr lang="en-CA" sz="14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3" name="Picture 32" descr="gold hou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3786190"/>
            <a:ext cx="528642" cy="7143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3240" y="4500570"/>
            <a:ext cx="500066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39600" tIns="0" rIns="0" bIns="0" rtlCol="0" anchor="ctr" anchorCtr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金府</a:t>
            </a:r>
            <a:endParaRPr lang="en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3470506" y="4601932"/>
            <a:ext cx="3456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3576117384702481556705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28"/>
            <a:ext cx="6929454" cy="3435805"/>
          </a:xfrm>
          <a:prstGeom prst="rect">
            <a:avLst/>
          </a:prstGeom>
        </p:spPr>
      </p:pic>
      <p:pic>
        <p:nvPicPr>
          <p:cNvPr id="8" name="Content Placeholder 7" descr="635761175149555299659599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071942"/>
            <a:ext cx="9144000" cy="244928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0034" y="357166"/>
            <a:ext cx="1500198" cy="3286148"/>
          </a:xfrm>
          <a:prstGeom prst="rect">
            <a:avLst/>
          </a:prstGeom>
        </p:spPr>
        <p:txBody>
          <a:bodyPr vert="wordArtVert" lIns="91440" tIns="45720" rIns="91440" bIns="45720" rtlCol="0" anchor="ctr" anchorCtr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一览无</a:t>
            </a:r>
            <a:r>
              <a:rPr lang="zh-CN" altLang="en-US" sz="3600" b="1" dirty="0" smtClean="0"/>
              <a:t>遗的美景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16"/>
            <a:ext cx="9144000" cy="664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20"/>
            <a:ext cx="9144000" cy="6702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fo_mamaskitchencabinet_com_20150824_144943_页面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18"/>
          <a:stretch>
            <a:fillRect/>
          </a:stretch>
        </p:blipFill>
        <p:spPr>
          <a:xfrm>
            <a:off x="0" y="155912"/>
            <a:ext cx="9144000" cy="6702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849</Words>
  <Application>Microsoft Office PowerPoint</Application>
  <PresentationFormat>On-screen Show (4:3)</PresentationFormat>
  <Paragraphs>115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215</cp:revision>
  <dcterms:created xsi:type="dcterms:W3CDTF">2015-08-24T19:06:23Z</dcterms:created>
  <dcterms:modified xsi:type="dcterms:W3CDTF">2015-09-14T17:36:21Z</dcterms:modified>
</cp:coreProperties>
</file>